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69" r:id="rId5"/>
    <p:sldId id="270" r:id="rId6"/>
    <p:sldId id="271" r:id="rId7"/>
    <p:sldId id="272" r:id="rId8"/>
    <p:sldId id="259" r:id="rId9"/>
    <p:sldId id="260" r:id="rId10"/>
    <p:sldId id="261" r:id="rId11"/>
    <p:sldId id="274" r:id="rId12"/>
    <p:sldId id="273" r:id="rId13"/>
    <p:sldId id="265" r:id="rId14"/>
    <p:sldId id="268" r:id="rId15"/>
    <p:sldId id="27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B106E36-FD25-4E2D-B0AA-010F637433A0}" type="datetimeFigureOut">
              <a:rPr lang="ru-RU" smtClean="0"/>
              <a:pPr/>
              <a:t>11.10.2020</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B106E36-FD25-4E2D-B0AA-010F637433A0}" type="datetimeFigureOut">
              <a:rPr lang="ru-RU" smtClean="0"/>
              <a:pPr/>
              <a:t>11.10.2020</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B106E36-FD25-4E2D-B0AA-010F637433A0}" type="datetimeFigureOut">
              <a:rPr lang="ru-RU" smtClean="0"/>
              <a:pPr/>
              <a:t>11.10.2020</a:t>
            </a:fld>
            <a:endParaRPr lang="ru-RU"/>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B106E36-FD25-4E2D-B0AA-010F637433A0}" type="datetimeFigureOut">
              <a:rPr lang="ru-RU" smtClean="0"/>
              <a:pPr/>
              <a:t>11.10.2020</a:t>
            </a:fld>
            <a:endParaRPr lang="ru-RU"/>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B106E36-FD25-4E2D-B0AA-010F637433A0}" type="datetimeFigureOut">
              <a:rPr lang="ru-RU" smtClean="0"/>
              <a:pPr/>
              <a:t>11.10.2020</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5C68B6-61C2-468F-89AB-4B9F7531AA68}"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B106E36-FD25-4E2D-B0AA-010F637433A0}" type="datetimeFigureOut">
              <a:rPr lang="ru-RU" smtClean="0"/>
              <a:pPr/>
              <a:t>11.10.2020</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2273301"/>
            <a:ext cx="6958034" cy="1798641"/>
          </a:xfrm>
        </p:spPr>
        <p:txBody>
          <a:bodyPr>
            <a:normAutofit fontScale="90000"/>
          </a:bodyPr>
          <a:lstStyle/>
          <a:p>
            <a:pPr algn="ct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Дәстүрлі ұғымдардың уәжділігі.</a:t>
            </a: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Академик Р.</a:t>
            </a: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Сыздықтың </a:t>
            </a: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a:t>
            </a: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Сөз </a:t>
            </a: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сыры» </a:t>
            </a: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еңбегі бойынша</a:t>
            </a: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талдау</a:t>
            </a: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ru-RU" sz="31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жасау</a:t>
            </a:r>
            <a:r>
              <a:rPr lang="ru-RU" dirty="0" smtClean="0"/>
              <a:t/>
            </a:r>
            <a:br>
              <a:rPr lang="ru-RU" dirty="0" smtClean="0"/>
            </a:br>
            <a:endParaRPr lang="ru-RU" dirty="0"/>
          </a:p>
        </p:txBody>
      </p:sp>
      <p:sp>
        <p:nvSpPr>
          <p:cNvPr id="5" name="TextBox 4"/>
          <p:cNvSpPr txBox="1"/>
          <p:nvPr/>
        </p:nvSpPr>
        <p:spPr>
          <a:xfrm>
            <a:off x="1500166" y="428604"/>
            <a:ext cx="6643734" cy="369332"/>
          </a:xfrm>
          <a:prstGeom prst="rect">
            <a:avLst/>
          </a:prstGeom>
          <a:noFill/>
        </p:spPr>
        <p:txBody>
          <a:bodyPr wrap="square" rtlCol="0">
            <a:spAutoFit/>
          </a:bodyPr>
          <a:lstStyle/>
          <a:p>
            <a:pPr algn="ctr"/>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Әл-Фараби атындағы Қазақ ұлттық университеті</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6" name="Прямоугольник 5"/>
          <p:cNvSpPr/>
          <p:nvPr/>
        </p:nvSpPr>
        <p:spPr>
          <a:xfrm>
            <a:off x="5214942" y="4929198"/>
            <a:ext cx="3366819" cy="1077218"/>
          </a:xfrm>
          <a:prstGeom prst="rect">
            <a:avLst/>
          </a:prstGeom>
          <a:noFill/>
        </p:spPr>
        <p:txBody>
          <a:bodyPr wrap="none" lIns="91440" tIns="45720" rIns="91440" bIns="45720">
            <a:spAutoFit/>
          </a:bodyPr>
          <a:lstStyle/>
          <a:p>
            <a:pPr algn="ctr"/>
            <a:r>
              <a:rPr lang="ru-RU" sz="32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Қарасай Нұрбибі</a:t>
            </a:r>
            <a:endParaRPr lang="ru-RU"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a:p>
            <a:pPr algn="ctr"/>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МО17</a:t>
            </a:r>
            <a:endParaRPr lang="ru-RU"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sp>
        <p:nvSpPr>
          <p:cNvPr id="7" name="Рамка 6"/>
          <p:cNvSpPr/>
          <p:nvPr/>
        </p:nvSpPr>
        <p:spPr>
          <a:xfrm>
            <a:off x="0" y="0"/>
            <a:ext cx="9144000" cy="6858000"/>
          </a:xfrm>
          <a:prstGeom prst="frame">
            <a:avLst>
              <a:gd name="adj1" fmla="val 4861"/>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pic>
        <p:nvPicPr>
          <p:cNvPr id="24578" name="Picture 2" descr="Рәбиға Сыздықова. Сөз таңдаудағы уәжді ауытқулар"/>
          <p:cNvPicPr>
            <a:picLocks noChangeAspect="1" noChangeArrowheads="1"/>
          </p:cNvPicPr>
          <p:nvPr/>
        </p:nvPicPr>
        <p:blipFill>
          <a:blip r:embed="rId2"/>
          <a:srcRect l="11250" t="4360" r="26874"/>
          <a:stretch>
            <a:fillRect/>
          </a:stretch>
        </p:blipFill>
        <p:spPr bwMode="auto">
          <a:xfrm>
            <a:off x="1001188" y="3857628"/>
            <a:ext cx="2063649" cy="205738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71462"/>
            <a:ext cx="8153400" cy="990600"/>
          </a:xfrm>
        </p:spPr>
        <p:txBody>
          <a:bodyPr/>
          <a:lstStyle/>
          <a:p>
            <a:pPr algn="ctr"/>
            <a:r>
              <a:rPr lang="kk-K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Бұршақ</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sz="quarter" idx="1"/>
          </p:nvPr>
        </p:nvSpPr>
        <p:spPr>
          <a:xfrm>
            <a:off x="92232" y="1500174"/>
            <a:ext cx="8766048" cy="4495800"/>
          </a:xfrm>
        </p:spPr>
        <p:txBody>
          <a:bodyPr>
            <a:noAutofit/>
          </a:bodyPr>
          <a:lstStyle/>
          <a:p>
            <a:pPr marL="360363" indent="0">
              <a:buNone/>
            </a:pPr>
            <a:r>
              <a:rPr lang="kk-KZ" sz="1200" dirty="0" smtClean="0">
                <a:latin typeface="Times New Roman" pitchFamily="18" charset="0"/>
                <a:cs typeface="Times New Roman" pitchFamily="18" charset="0"/>
              </a:rPr>
              <a:t>“Қамбар батыр” жырында өзіне таласқан қалмақ ханы Мақтымды Қамбар жеңіп сұлатқан соң, қыз Лазымның (Назымның) көңілі орнына түседі, оны жыршы:</a:t>
            </a:r>
          </a:p>
          <a:p>
            <a:pPr marL="360363" lvl="1" indent="0">
              <a:buNone/>
            </a:pPr>
            <a:r>
              <a:rPr lang="kk-KZ" sz="1200" dirty="0" smtClean="0">
                <a:latin typeface="Times New Roman" pitchFamily="18" charset="0"/>
                <a:cs typeface="Times New Roman" pitchFamily="18" charset="0"/>
              </a:rPr>
              <a:t>	Мойнынан алған сықылды</a:t>
            </a:r>
          </a:p>
          <a:p>
            <a:pPr marL="360363" lvl="2" indent="0">
              <a:buNone/>
            </a:pPr>
            <a:r>
              <a:rPr lang="kk-KZ" sz="1200" dirty="0" smtClean="0">
                <a:latin typeface="Times New Roman" pitchFamily="18" charset="0"/>
                <a:cs typeface="Times New Roman" pitchFamily="18" charset="0"/>
              </a:rPr>
              <a:t>	Бұрынғы салған бұршағын, - </a:t>
            </a:r>
          </a:p>
          <a:p>
            <a:pPr marL="360363" lvl="2" indent="0">
              <a:buNone/>
            </a:pPr>
            <a:r>
              <a:rPr lang="kk-KZ" sz="1200" dirty="0" smtClean="0">
                <a:latin typeface="Times New Roman" pitchFamily="18" charset="0"/>
                <a:cs typeface="Times New Roman" pitchFamily="18" charset="0"/>
              </a:rPr>
              <a:t>деп суреттейді. Ол жырды бастырушылар мойнына бұршақ салу деген тіркесті былайша түсіндіреді. “Бұрынғы кезде басына қатты қайғы түскен адам тілек тілеп, мойнына тас байлайтын әдет болған, қайғысы жойылғанда  ғана мойнына салғанын алады екен” (“Қамбар батыр”, Алматы, 1957, 112). Бұл жерде ескі наным-сенімге байланысты әдетті дұрыс көрсеткен, бірақ мұндағы бұршақ тас емес, бұл жері – қате. </a:t>
            </a:r>
          </a:p>
          <a:p>
            <a:pPr marL="360363" lvl="2" indent="0">
              <a:buNone/>
            </a:pPr>
            <a:r>
              <a:rPr lang="kk-KZ" sz="1200" dirty="0" smtClean="0">
                <a:latin typeface="Times New Roman" pitchFamily="18" charset="0"/>
                <a:cs typeface="Times New Roman" pitchFamily="18" charset="0"/>
              </a:rPr>
              <a:t>	Шынында да өте ертедегі наным-сенім бойынша тәңірі мен әулие-әнбиелерден бір нәрсені қатты тілегенде адамдар мойнына көбінесе шылбыр, арқан, жіп, белбеу сияқтыларды салатын болған. Оған “Қыз Жібек” жырындағы мына жолдар да дәлел бола алады. Сансызбай бала мен қорен қалмақтың жекпе-жегінде Сансызбайдай балғын жастың мерт болмауын Жібек сұлу құдайынан тілеп:</a:t>
            </a:r>
          </a:p>
          <a:p>
            <a:pPr marL="360363" lvl="2" indent="0">
              <a:buNone/>
            </a:pPr>
            <a:r>
              <a:rPr lang="kk-KZ" sz="1200" dirty="0" smtClean="0">
                <a:latin typeface="Times New Roman" pitchFamily="18" charset="0"/>
                <a:cs typeface="Times New Roman" pitchFamily="18" charset="0"/>
              </a:rPr>
              <a:t>	Көк сандалдың шылбырын </a:t>
            </a:r>
          </a:p>
          <a:p>
            <a:pPr marL="360363" lvl="2" indent="0">
              <a:buNone/>
            </a:pPr>
            <a:r>
              <a:rPr lang="kk-KZ" sz="1200" dirty="0" smtClean="0">
                <a:latin typeface="Times New Roman" pitchFamily="18" charset="0"/>
                <a:cs typeface="Times New Roman" pitchFamily="18" charset="0"/>
              </a:rPr>
              <a:t>	Мойнына орап салады.</a:t>
            </a:r>
          </a:p>
          <a:p>
            <a:pPr marL="360363" lvl="2" indent="0">
              <a:buNone/>
            </a:pPr>
            <a:r>
              <a:rPr lang="kk-KZ" sz="1200" dirty="0" smtClean="0">
                <a:latin typeface="Times New Roman" pitchFamily="18" charset="0"/>
                <a:cs typeface="Times New Roman" pitchFamily="18" charset="0"/>
              </a:rPr>
              <a:t>	Бір құдайға зар етіп,</a:t>
            </a:r>
          </a:p>
          <a:p>
            <a:pPr marL="360363" lvl="2" indent="0">
              <a:buNone/>
            </a:pPr>
            <a:r>
              <a:rPr lang="kk-KZ" sz="1200" dirty="0" smtClean="0">
                <a:latin typeface="Times New Roman" pitchFamily="18" charset="0"/>
                <a:cs typeface="Times New Roman" pitchFamily="18" charset="0"/>
              </a:rPr>
              <a:t>	Мінәжат қып тұрады.</a:t>
            </a:r>
          </a:p>
          <a:p>
            <a:pPr marL="360363" lvl="2" indent="0">
              <a:buNone/>
            </a:pPr>
            <a:r>
              <a:rPr lang="kk-KZ" sz="1200" dirty="0" smtClean="0">
                <a:latin typeface="Times New Roman" pitchFamily="18" charset="0"/>
                <a:cs typeface="Times New Roman" pitchFamily="18" charset="0"/>
              </a:rPr>
              <a:t>“Қозы Көрпеш” жырында да:</a:t>
            </a:r>
          </a:p>
          <a:p>
            <a:pPr marL="360363" lvl="2" indent="0">
              <a:buNone/>
            </a:pPr>
            <a:r>
              <a:rPr lang="kk-KZ" sz="1200" dirty="0" smtClean="0">
                <a:latin typeface="Times New Roman" pitchFamily="18" charset="0"/>
                <a:cs typeface="Times New Roman" pitchFamily="18" charset="0"/>
              </a:rPr>
              <a:t>	Мойнына кісесін сап жалынды енді, - деген жолдарын оқимыз.</a:t>
            </a:r>
          </a:p>
          <a:p>
            <a:pPr marL="360363" lvl="2" indent="0">
              <a:buNone/>
            </a:pPr>
            <a:r>
              <a:rPr lang="kk-KZ" sz="1200" dirty="0" smtClean="0">
                <a:latin typeface="Times New Roman" pitchFamily="18" charset="0"/>
                <a:cs typeface="Times New Roman" pitchFamily="18" charset="0"/>
              </a:rPr>
              <a:t>	Ал бұршақ деген “көгеннің желісіне өткізілген лақ, қозыбайлайтын шағын бүлдірге жіп, бір жақ басы түйіншек, екінші жақ басы – ескен жіптің тұйық ілмегі” (Қасиманов, 214). Демек, бұл жердегі бұршақ сөзінің аспаннан жауатын бұршаққа да, кішкене-кішкене құмалақтай (тастардай) нәрсеге де (мысалы, лобия бұршағы) еш қатысы жоқ. Сондықтан бұршақ сөзінің орнына шылбыр, кісе сияқты өзге де “жіптердің” қолданыла алатынын жоғарғы мысалдар дәлелдейді.</a:t>
            </a:r>
          </a:p>
          <a:p>
            <a:pPr marL="360363" lvl="2" indent="0">
              <a:buNone/>
            </a:pPr>
            <a:r>
              <a:rPr lang="kk-KZ" sz="1200" dirty="0" smtClean="0">
                <a:latin typeface="Times New Roman" pitchFamily="18" charset="0"/>
                <a:cs typeface="Times New Roman"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Дат (дәт)</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sz="quarter" idx="1"/>
          </p:nvPr>
        </p:nvSpPr>
        <p:spPr>
          <a:xfrm>
            <a:off x="612648" y="1790720"/>
            <a:ext cx="8153400" cy="4495800"/>
          </a:xfrm>
        </p:spPr>
        <p:txBody>
          <a:bodyPr/>
          <a:lstStyle/>
          <a:p>
            <a:pPr marL="319088" indent="41275">
              <a:buNone/>
            </a:pPr>
            <a:r>
              <a:rPr lang="kk-KZ" dirty="0" smtClean="0">
                <a:latin typeface="Times New Roman" pitchFamily="18" charset="0"/>
                <a:cs typeface="Times New Roman" pitchFamily="18" charset="0"/>
              </a:rPr>
              <a:t>Ауыз әдебиеті үлгілерінде: Дат, тақсыр! Тоқта, батыр, дәт тыңда! деген жолдар кездеседі. Бұлардағы  дат\дәт сөзінің негізі –дад. Ол парсы тілінде “әділ заң, әділдік” және арыз айту, өтіну мағыналарын береді. Сонда “дат, тақсыр!” деген сөздер “өтінішім бар, соны тыңда” немесе “әділдік іздеймін” деген мәнде айтылатын қалыпты сөздер болып шығады.</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228600"/>
            <a:ext cx="7123006" cy="990600"/>
          </a:xfrm>
        </p:spPr>
        <p:txBody>
          <a:bodyPr/>
          <a:lstStyle/>
          <a:p>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Арық-тұрақ, Арық-тұрық</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sz="quarter" idx="1"/>
          </p:nvPr>
        </p:nvSpPr>
        <p:spPr/>
        <p:txBody>
          <a:bodyPr>
            <a:normAutofit lnSpcReduction="10000"/>
          </a:bodyPr>
          <a:lstStyle/>
          <a:p>
            <a:pPr marL="319088" indent="41275" algn="just">
              <a:buNone/>
            </a:pPr>
            <a:r>
              <a:rPr lang="kk-KZ" dirty="0" smtClean="0">
                <a:latin typeface="Times New Roman" pitchFamily="18" charset="0"/>
                <a:cs typeface="Times New Roman" pitchFamily="18" charset="0"/>
              </a:rPr>
              <a:t>Жалпы мағынасы түсінікті бұл қос сөздің екінші сыңары тұрық\тұрақ сөзі бұл күнде қазақ тілінде “арық” мағынасында жеке қолданылмайды. Ал ХІ ғасырдағы түркі тілдерінің М.Қашқари құрастырған сөздігінде </a:t>
            </a:r>
            <a:r>
              <a:rPr lang="kk-KZ" i="1" dirty="0" smtClean="0">
                <a:latin typeface="Times New Roman" pitchFamily="18" charset="0"/>
                <a:cs typeface="Times New Roman" pitchFamily="18" charset="0"/>
              </a:rPr>
              <a:t>туруқ </a:t>
            </a:r>
            <a:r>
              <a:rPr lang="kk-KZ" dirty="0" smtClean="0">
                <a:latin typeface="Times New Roman" pitchFamily="18" charset="0"/>
                <a:cs typeface="Times New Roman" pitchFamily="18" charset="0"/>
              </a:rPr>
              <a:t>сөзі жеке тұрып малға қатысты “арық, көтерем” деген мағынада жұмсалған: туруқ ат – көтерем ат. Демек, бұл қос сөздің екі сыңары да бір мағынадағы сөздер екен. Мұндай бір мағынадағы сөздердің қос сөз құрамында келуі –тілімізде жиі кездесетін құбылыс.</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Жылы: Жылы-жұмсақ</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3" name="Содержимое 2"/>
          <p:cNvSpPr>
            <a:spLocks noGrp="1"/>
          </p:cNvSpPr>
          <p:nvPr>
            <p:ph sz="quarter" idx="1"/>
          </p:nvPr>
        </p:nvSpPr>
        <p:spPr>
          <a:solidFill>
            <a:schemeClr val="accent3">
              <a:lumMod val="20000"/>
              <a:lumOff val="80000"/>
            </a:schemeClr>
          </a:solidFill>
          <a:ln>
            <a:solidFill>
              <a:schemeClr val="tx1"/>
            </a:solidFill>
          </a:ln>
        </p:spPr>
        <p:txBody>
          <a:bodyPr>
            <a:normAutofit fontScale="77500" lnSpcReduction="20000"/>
          </a:bodyPr>
          <a:lstStyle/>
          <a:p>
            <a:pPr>
              <a:buNone/>
            </a:pPr>
            <a:r>
              <a:rPr lang="kk-KZ" dirty="0" smtClean="0">
                <a:latin typeface="Times New Roman" pitchFamily="18" charset="0"/>
                <a:cs typeface="Times New Roman" pitchFamily="18" charset="0"/>
              </a:rPr>
              <a:t>		Сойылған мал етінің жылы-жұмсағы деп айту бар. Мұндағы жылы сөзі бұл күнде түсінікті, ол суық, салқын деген сөздерге қарама-қарсы мағынада келетін сөз. Ал бірақ жоғарыдағы жылы-жұмсақ дегендегі жылы бұл мағынада емес. Бұл сөздің о бастағы тұлғасы жаулы-жағлығ болып табылады. Жағ-жау түбірі “май” деген ұғымды білдірген. Демек, еттің жылы-жұмсағы оның “майлы-жұмсақ”, яғни ең дәмді жерлері дегенді білдірген. Жау сөзінің көне замандарда “май” мағынасындағы сөз болғанын, оның жаужұмыр, жайбүйрек деген атаулар құрамында келіп, “май, майлы” деген ұғымды </a:t>
            </a:r>
            <a:r>
              <a:rPr lang="kk-KZ" dirty="0" smtClean="0">
                <a:latin typeface="Times New Roman" pitchFamily="18" charset="0"/>
                <a:cs typeface="Times New Roman" pitchFamily="18" charset="0"/>
              </a:rPr>
              <a:t>білдіргендігін </a:t>
            </a:r>
            <a:r>
              <a:rPr lang="kk-KZ" dirty="0" smtClean="0">
                <a:latin typeface="Times New Roman" pitchFamily="18" charset="0"/>
                <a:cs typeface="Times New Roman" pitchFamily="18" charset="0"/>
              </a:rPr>
              <a:t>білеміз.</a:t>
            </a:r>
          </a:p>
          <a:p>
            <a:pPr marL="361950" lvl="1" indent="95250">
              <a:buNone/>
            </a:pPr>
            <a:r>
              <a:rPr lang="kk-KZ" dirty="0" smtClean="0">
                <a:latin typeface="Times New Roman" pitchFamily="18" charset="0"/>
                <a:cs typeface="Times New Roman" pitchFamily="18" charset="0"/>
              </a:rPr>
              <a:t>	Майлы әрі жұмсақ деген сөздерден жасалған </a:t>
            </a:r>
            <a:r>
              <a:rPr lang="kk-KZ" dirty="0" smtClean="0">
                <a:latin typeface="Times New Roman" pitchFamily="18" charset="0"/>
                <a:cs typeface="Times New Roman" pitchFamily="18" charset="0"/>
              </a:rPr>
              <a:t>жылы-жұмсақ </a:t>
            </a:r>
            <a:r>
              <a:rPr lang="kk-KZ" dirty="0" smtClean="0">
                <a:latin typeface="Times New Roman" pitchFamily="18" charset="0"/>
                <a:cs typeface="Times New Roman" pitchFamily="18" charset="0"/>
              </a:rPr>
              <a:t>дегеннің бірінші сыңары жаулы сөзінің “майлы” мағынасы қазақ тілінде күңгірттенгендіктен, ол түсінік жылы тұлғасына ауысып қалыптасып кеткен. Мағынасы күңгірт сөздердің тұлғасын ауыстырып жіберу-жиі кездесетін құбылыс.</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Өле тойды </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3" name="Содержимое 2"/>
          <p:cNvSpPr>
            <a:spLocks noGrp="1"/>
          </p:cNvSpPr>
          <p:nvPr>
            <p:ph sz="quarter" idx="1"/>
          </p:nvPr>
        </p:nvSpPr>
        <p:spPr>
          <a:xfrm>
            <a:off x="612648" y="1500174"/>
            <a:ext cx="8153400" cy="4495800"/>
          </a:xfrm>
          <a:noFill/>
        </p:spPr>
        <p:txBody>
          <a:bodyPr>
            <a:noAutofit/>
          </a:bodyPr>
          <a:lstStyle/>
          <a:p>
            <a:pPr algn="just">
              <a:buNone/>
            </a:pPr>
            <a:r>
              <a:rPr lang="kk-KZ" sz="2300" dirty="0" smtClean="0">
                <a:latin typeface="Times New Roman" pitchFamily="18" charset="0"/>
                <a:cs typeface="Times New Roman" pitchFamily="18" charset="0"/>
              </a:rPr>
              <a:t>	Көбінесе күнделікті сөйлеу тілінде қолданылатын өле тою деген тіркес бар. Осыдан барып өлгенше жеді, өлгенше ішті деп те айта береміз. Бұлар “мейлінше тою, көп жеу, көп ішу” деген мәнде айтылатын сөздер. Түп-төркінін </a:t>
            </a:r>
            <a:r>
              <a:rPr lang="kk-KZ" sz="2300" dirty="0" smtClean="0">
                <a:latin typeface="Times New Roman" pitchFamily="18" charset="0"/>
                <a:cs typeface="Times New Roman" pitchFamily="18" charset="0"/>
              </a:rPr>
              <a:t>іздестірсек </a:t>
            </a:r>
            <a:r>
              <a:rPr lang="kk-KZ" sz="2300" dirty="0" smtClean="0">
                <a:latin typeface="Times New Roman" pitchFamily="18" charset="0"/>
                <a:cs typeface="Times New Roman" pitchFamily="18" charset="0"/>
              </a:rPr>
              <a:t>мұндағы өле сөзінің “дүние салу, өлу”мағынасындағы өл – сөзіне қатысы жоқ екен. Өл-етістігі саха (якут) тілінде “тою” деген сөз. Демек, ертедегі түркі тілдерінде қолданылған өл – “тою” сөзі мен қазіргі тіліміздегі той – сөздері плеонастық қатар түзіп, яғни екі тұлғадағы “тою” мағынасындағы екі сөз қатарласа айтылып, “мейлінше тою” мағынасын беріп тұр. Әрине, “тою” мағынасын беретін </a:t>
            </a:r>
            <a:r>
              <a:rPr lang="kk-KZ" sz="2300" dirty="0" smtClean="0">
                <a:latin typeface="Times New Roman" pitchFamily="18" charset="0"/>
                <a:cs typeface="Times New Roman" pitchFamily="18" charset="0"/>
              </a:rPr>
              <a:t>“өле” </a:t>
            </a:r>
            <a:r>
              <a:rPr lang="kk-KZ" sz="2300" dirty="0" smtClean="0">
                <a:latin typeface="Times New Roman" pitchFamily="18" charset="0"/>
                <a:cs typeface="Times New Roman" pitchFamily="18" charset="0"/>
              </a:rPr>
              <a:t>сөзі қазақ тіліне якут тілінен енген деуге болмайды. Бұл – сірә, өте ертеден қалған көненің көзі болар. Мұндай қалдықтар, сарқыншақтар (реликтілер) қазақ тілінде аз кездеспейді.</a:t>
            </a:r>
            <a:endParaRPr lang="ru-RU" sz="23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TextBox 3"/>
          <p:cNvSpPr txBox="1"/>
          <p:nvPr/>
        </p:nvSpPr>
        <p:spPr>
          <a:xfrm>
            <a:off x="1571604" y="2000240"/>
            <a:ext cx="5857916" cy="1446550"/>
          </a:xfrm>
          <a:prstGeom prst="rect">
            <a:avLst/>
          </a:prstGeom>
          <a:noFill/>
        </p:spPr>
        <p:txBody>
          <a:bodyPr wrap="square" rtlCol="0">
            <a:spAutoFit/>
          </a:bodyPr>
          <a:lstStyle/>
          <a:p>
            <a:pPr algn="ctr"/>
            <a:r>
              <a:rPr lang="kk-KZ"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Назарларыңызға рақмет!</a:t>
            </a:r>
            <a:endParaRPr lang="ru-RU"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571480"/>
            <a:ext cx="4186238" cy="5715040"/>
          </a:xfrm>
          <a:solidFill>
            <a:schemeClr val="accent5">
              <a:lumMod val="20000"/>
              <a:lumOff val="80000"/>
            </a:schemeClr>
          </a:solidFill>
          <a:ln w="38100">
            <a:solidFill>
              <a:schemeClr val="tx1"/>
            </a:solidFill>
          </a:ln>
        </p:spPr>
        <p:txBody>
          <a:bodyPr>
            <a:normAutofit fontScale="47500" lnSpcReduction="20000"/>
          </a:bodyPr>
          <a:lstStyle/>
          <a:p>
            <a:pPr algn="just">
              <a:buNone/>
            </a:pPr>
            <a:r>
              <a:rPr lang="ru-RU" dirty="0" smtClean="0">
                <a:latin typeface="Times New Roman" pitchFamily="18" charset="0"/>
                <a:cs typeface="Times New Roman" pitchFamily="18" charset="0"/>
              </a:rPr>
              <a:t>	</a:t>
            </a:r>
          </a:p>
          <a:p>
            <a:pPr algn="just">
              <a:buNone/>
            </a:pPr>
            <a:r>
              <a:rPr lang="ru-RU" sz="3400" dirty="0" smtClean="0">
                <a:latin typeface="Times New Roman" pitchFamily="18" charset="0"/>
                <a:cs typeface="Times New Roman" pitchFamily="18" charset="0"/>
              </a:rPr>
              <a:t>	Академик І.</a:t>
            </a:r>
            <a:r>
              <a:rPr lang="ru-RU" sz="3400" dirty="0" err="1" smtClean="0">
                <a:latin typeface="Times New Roman" pitchFamily="18" charset="0"/>
                <a:cs typeface="Times New Roman" pitchFamily="18" charset="0"/>
              </a:rPr>
              <a:t>Кеңесбаев</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Қазақ тіліндегі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бір</a:t>
            </a:r>
            <a:r>
              <a:rPr lang="ru-RU" sz="3400" dirty="0" smtClean="0">
                <a:latin typeface="Times New Roman" pitchFamily="18" charset="0"/>
                <a:cs typeface="Times New Roman" pitchFamily="18" charset="0"/>
              </a:rPr>
              <a:t> де </a:t>
            </a:r>
            <a:r>
              <a:rPr lang="ru-RU" sz="3400" dirty="0" err="1" smtClean="0">
                <a:latin typeface="Times New Roman" pitchFamily="18" charset="0"/>
                <a:cs typeface="Times New Roman" pitchFamily="18" charset="0"/>
              </a:rPr>
              <a:t>бір</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сөз</a:t>
            </a:r>
            <a:r>
              <a:rPr lang="ru-RU" sz="3400" dirty="0" smtClean="0">
                <a:latin typeface="Times New Roman" pitchFamily="18" charset="0"/>
                <a:cs typeface="Times New Roman" pitchFamily="18" charset="0"/>
              </a:rPr>
              <a:t>, не фраза </a:t>
            </a:r>
            <a:r>
              <a:rPr lang="ru-RU" sz="3400" dirty="0" err="1" smtClean="0">
                <a:latin typeface="Times New Roman" pitchFamily="18" charset="0"/>
                <a:cs typeface="Times New Roman" pitchFamily="18" charset="0"/>
              </a:rPr>
              <a:t>кездейсоқ</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қалай болса</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солай</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жасала</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салмаған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Бәрінің </a:t>
            </a:r>
            <a:r>
              <a:rPr lang="ru-RU" sz="3400" dirty="0" smtClean="0">
                <a:latin typeface="Times New Roman" pitchFamily="18" charset="0"/>
                <a:cs typeface="Times New Roman" pitchFamily="18" charset="0"/>
              </a:rPr>
              <a:t>де </a:t>
            </a:r>
            <a:r>
              <a:rPr lang="ru-RU" sz="3400" dirty="0" err="1" smtClean="0">
                <a:latin typeface="Times New Roman" pitchFamily="18" charset="0"/>
                <a:cs typeface="Times New Roman" pitchFamily="18" charset="0"/>
              </a:rPr>
              <a:t>жүйесі </a:t>
            </a:r>
            <a:r>
              <a:rPr lang="ru-RU" sz="3400" dirty="0" smtClean="0">
                <a:latin typeface="Times New Roman" pitchFamily="18" charset="0"/>
                <a:cs typeface="Times New Roman" pitchFamily="18" charset="0"/>
              </a:rPr>
              <a:t>бар: </a:t>
            </a:r>
            <a:r>
              <a:rPr lang="ru-RU" sz="3400" dirty="0" err="1" smtClean="0">
                <a:latin typeface="Times New Roman" pitchFamily="18" charset="0"/>
                <a:cs typeface="Times New Roman" pitchFamily="18" charset="0"/>
              </a:rPr>
              <a:t>түпнегізі </a:t>
            </a:r>
            <a:r>
              <a:rPr lang="ru-RU" sz="3400" dirty="0" smtClean="0">
                <a:latin typeface="Times New Roman" pitchFamily="18" charset="0"/>
                <a:cs typeface="Times New Roman" pitchFamily="18" charset="0"/>
              </a:rPr>
              <a:t>бар, </a:t>
            </a:r>
            <a:r>
              <a:rPr lang="ru-RU" sz="3400" dirty="0" err="1" smtClean="0">
                <a:latin typeface="Times New Roman" pitchFamily="18" charset="0"/>
                <a:cs typeface="Times New Roman" pitchFamily="18" charset="0"/>
              </a:rPr>
              <a:t>себеп-салдары</a:t>
            </a:r>
            <a:r>
              <a:rPr lang="ru-RU" sz="3400" dirty="0" smtClean="0">
                <a:latin typeface="Times New Roman" pitchFamily="18" charset="0"/>
                <a:cs typeface="Times New Roman" pitchFamily="18" charset="0"/>
              </a:rPr>
              <a:t> бар. </a:t>
            </a:r>
            <a:r>
              <a:rPr lang="ru-RU" sz="3400" dirty="0" err="1" smtClean="0">
                <a:latin typeface="Times New Roman" pitchFamily="18" charset="0"/>
                <a:cs typeface="Times New Roman" pitchFamily="18" charset="0"/>
              </a:rPr>
              <a:t>Қоғам өміріндегі, халық тарихындағы неше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түрлі әдеби, мәдени, рухани</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процестердің ізі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көп жерлерде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тілден</a:t>
            </a:r>
            <a:r>
              <a:rPr lang="ru-RU" sz="3400" dirty="0" smtClean="0">
                <a:latin typeface="Times New Roman" pitchFamily="18" charset="0"/>
                <a:cs typeface="Times New Roman" pitchFamily="18" charset="0"/>
              </a:rPr>
              <a:t> де </a:t>
            </a:r>
            <a:r>
              <a:rPr lang="ru-RU" sz="3400" dirty="0" err="1" smtClean="0">
                <a:latin typeface="Times New Roman" pitchFamily="18" charset="0"/>
                <a:cs typeface="Times New Roman" pitchFamily="18" charset="0"/>
              </a:rPr>
              <a:t>орын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тебеді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Мұның неше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алуан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дәлелін тілімізде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қолданылатын қайсыбір фразалардан</a:t>
            </a:r>
            <a:r>
              <a:rPr lang="ru-RU" sz="3400" dirty="0" smtClean="0">
                <a:latin typeface="Times New Roman" pitchFamily="18" charset="0"/>
                <a:cs typeface="Times New Roman" pitchFamily="18" charset="0"/>
              </a:rPr>
              <a:t> да </a:t>
            </a:r>
            <a:r>
              <a:rPr lang="ru-RU" sz="3400" dirty="0" err="1" smtClean="0">
                <a:latin typeface="Times New Roman" pitchFamily="18" charset="0"/>
                <a:cs typeface="Times New Roman" pitchFamily="18" charset="0"/>
              </a:rPr>
              <a:t>табамыз</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Әрқилы әлеуметтік факторларға байланысты</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туған көптеген фразалардың </a:t>
            </a:r>
            <a:r>
              <a:rPr lang="ru-RU" sz="3400" dirty="0" smtClean="0">
                <a:latin typeface="Times New Roman" pitchFamily="18" charset="0"/>
                <a:cs typeface="Times New Roman" pitchFamily="18" charset="0"/>
              </a:rPr>
              <a:t>о </a:t>
            </a:r>
            <a:r>
              <a:rPr lang="ru-RU" sz="3400" dirty="0" err="1" smtClean="0">
                <a:latin typeface="Times New Roman" pitchFamily="18" charset="0"/>
                <a:cs typeface="Times New Roman" pitchFamily="18" charset="0"/>
              </a:rPr>
              <a:t>бастағы мағынасы әлденеше жүздеген жылдарды</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артқа тастаған соң</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көмескілене бастайды</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Тіпті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оның қайсыбір компоненттері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әлі мүше ретінде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ғана тіркесіп</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тірлік</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кешеді</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Бұлар қай кезде</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қандай жағдайға байланысты</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қалай пайда</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болған деген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мәселелердің басын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ашу</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оңай шаруа</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емес</a:t>
            </a:r>
            <a:r>
              <a:rPr lang="ru-RU" sz="3400" dirty="0" smtClean="0">
                <a:latin typeface="Times New Roman" pitchFamily="18" charset="0"/>
                <a:cs typeface="Times New Roman" pitchFamily="18" charset="0"/>
              </a:rPr>
              <a:t>», – </a:t>
            </a:r>
            <a:r>
              <a:rPr lang="ru-RU" sz="3400" dirty="0" err="1" smtClean="0">
                <a:latin typeface="Times New Roman" pitchFamily="18" charset="0"/>
                <a:cs typeface="Times New Roman" pitchFamily="18" charset="0"/>
              </a:rPr>
              <a:t>деп</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фраземалардың пайда</a:t>
            </a:r>
            <a:r>
              <a:rPr lang="ru-RU" sz="3400" dirty="0" smtClean="0">
                <a:latin typeface="Times New Roman" pitchFamily="18" charset="0"/>
                <a:cs typeface="Times New Roman" pitchFamily="18" charset="0"/>
              </a:rPr>
              <a:t> болу </a:t>
            </a:r>
            <a:r>
              <a:rPr lang="ru-RU" sz="3400" dirty="0" err="1" smtClean="0">
                <a:latin typeface="Times New Roman" pitchFamily="18" charset="0"/>
                <a:cs typeface="Times New Roman" pitchFamily="18" charset="0"/>
              </a:rPr>
              <a:t>уәждерін табудың өзіндік қиындықтары барын</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айтады</a:t>
            </a:r>
            <a:r>
              <a:rPr lang="ru-RU" sz="3400" dirty="0" smtClean="0">
                <a:latin typeface="Times New Roman" pitchFamily="18" charset="0"/>
                <a:cs typeface="Times New Roman" pitchFamily="18" charset="0"/>
              </a:rPr>
              <a:t>.</a:t>
            </a:r>
            <a:endParaRPr lang="ru-RU" sz="3400" dirty="0">
              <a:latin typeface="Times New Roman" pitchFamily="18" charset="0"/>
              <a:cs typeface="Times New Roman" pitchFamily="18" charset="0"/>
            </a:endParaRPr>
          </a:p>
        </p:txBody>
      </p:sp>
      <p:pic>
        <p:nvPicPr>
          <p:cNvPr id="5122" name="Picture 2" descr="Ісмет Кеңесбаев | Әдебиет порталы"/>
          <p:cNvPicPr>
            <a:picLocks noChangeAspect="1" noChangeArrowheads="1"/>
          </p:cNvPicPr>
          <p:nvPr/>
        </p:nvPicPr>
        <p:blipFill>
          <a:blip r:embed="rId2"/>
          <a:srcRect/>
          <a:stretch>
            <a:fillRect/>
          </a:stretch>
        </p:blipFill>
        <p:spPr bwMode="auto">
          <a:xfrm>
            <a:off x="4929190" y="500042"/>
            <a:ext cx="3333750" cy="564360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500034" y="2000240"/>
            <a:ext cx="8229600" cy="3186122"/>
          </a:xfrm>
          <a:solidFill>
            <a:srgbClr val="00B0F0"/>
          </a:solidFill>
        </p:spPr>
        <p:txBody>
          <a:bodyPr/>
          <a:lstStyle/>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Лингвистикалық тұрғыдан алғанда, сөздің уәжділігі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оның мағынасының атау</a:t>
            </a:r>
            <a:r>
              <a:rPr lang="ru-RU" dirty="0" smtClean="0">
                <a:latin typeface="Times New Roman" pitchFamily="18" charset="0"/>
                <a:cs typeface="Times New Roman" pitchFamily="18" charset="0"/>
              </a:rPr>
              <a:t> беру </a:t>
            </a:r>
            <a:r>
              <a:rPr lang="ru-RU" dirty="0" err="1" smtClean="0">
                <a:latin typeface="Times New Roman" pitchFamily="18" charset="0"/>
                <a:cs typeface="Times New Roman" pitchFamily="18" charset="0"/>
              </a:rPr>
              <a:t>сәтіндегі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даму </a:t>
            </a:r>
            <a:r>
              <a:rPr lang="ru-RU" dirty="0" err="1" smtClean="0">
                <a:latin typeface="Times New Roman" pitchFamily="18" charset="0"/>
                <a:cs typeface="Times New Roman" pitchFamily="18" charset="0"/>
              </a:rPr>
              <a:t>кезеңіндегі оның тұлғасымен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бастапқы сөздің мағынасымен заңды тарихи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байланыстылығы 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табылады</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Алғы сөзден</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sz="quarter" idx="1"/>
          </p:nvPr>
        </p:nvSpPr>
        <p:spPr/>
        <p:txBody>
          <a:bodyPr>
            <a:noAutofit/>
          </a:bodyPr>
          <a:lstStyle/>
          <a:p>
            <a:pPr>
              <a:buNone/>
            </a:pPr>
            <a:r>
              <a:rPr lang="kk-KZ" sz="2000" dirty="0" smtClean="0">
                <a:latin typeface="Times New Roman" pitchFamily="18" charset="0"/>
                <a:cs typeface="Times New Roman" pitchFamily="18" charset="0"/>
              </a:rPr>
              <a:t>		Қалың жұртшылық, оның ішінде жастар мен мектеп оқушылары сүйіп оқитын батырлар жырлары мен лирикалық эпостарда, Х</a:t>
            </a:r>
            <a:r>
              <a:rPr lang="en-US" sz="2000" dirty="0" smtClean="0">
                <a:latin typeface="Times New Roman" pitchFamily="18" charset="0"/>
                <a:cs typeface="Times New Roman" pitchFamily="18" charset="0"/>
              </a:rPr>
              <a:t>V</a:t>
            </a:r>
            <a:r>
              <a:rPr lang="kk-KZ" sz="2000" dirty="0" smtClean="0">
                <a:latin typeface="Times New Roman" pitchFamily="18" charset="0"/>
                <a:cs typeface="Times New Roman" pitchFamily="18" charset="0"/>
              </a:rPr>
              <a:t>-ХІХ ғасырларда өмір сүрген қазақтың ақын-жырауларының өлең-толғауларында, бағзы заманнан келе жатқан мақал-мәтелдерде, сондай-ақ кейбір ежелден қалыптасқан сөз тіркестерінің құрамында бұл күнде аса көп қолданылмайтын, мағынасы күңгірт тартқан немесе мүлде түсініксіз біраз сөздер кездеседі.Мысалы, батырлар жырларында жиі кездесетін:</a:t>
            </a:r>
          </a:p>
          <a:p>
            <a:pPr lvl="2">
              <a:buNone/>
            </a:pPr>
            <a:r>
              <a:rPr lang="kk-KZ" sz="2000" dirty="0" smtClean="0">
                <a:latin typeface="Times New Roman" pitchFamily="18" charset="0"/>
                <a:cs typeface="Times New Roman" pitchFamily="18" charset="0"/>
              </a:rPr>
              <a:t>Мінгенде аты ала-ды,</a:t>
            </a:r>
          </a:p>
          <a:p>
            <a:pPr lvl="2">
              <a:buNone/>
            </a:pPr>
            <a:r>
              <a:rPr lang="kk-KZ" sz="2000" dirty="0" smtClean="0">
                <a:latin typeface="Times New Roman" pitchFamily="18" charset="0"/>
                <a:cs typeface="Times New Roman" pitchFamily="18" charset="0"/>
              </a:rPr>
              <a:t>Қылшық жүні қара-ды, - </a:t>
            </a:r>
            <a:endParaRPr lang="ru-RU" sz="2000" dirty="0" smtClean="0">
              <a:latin typeface="Times New Roman" pitchFamily="18" charset="0"/>
              <a:cs typeface="Times New Roman" pitchFamily="18" charset="0"/>
            </a:endParaRPr>
          </a:p>
          <a:p>
            <a:pPr marL="360363" lvl="2" indent="0">
              <a:buNone/>
            </a:pPr>
            <a:r>
              <a:rPr lang="kk-KZ" sz="2000" dirty="0" smtClean="0">
                <a:latin typeface="Times New Roman" pitchFamily="18" charset="0"/>
                <a:cs typeface="Times New Roman" pitchFamily="18" charset="0"/>
              </a:rPr>
              <a:t>д</a:t>
            </a:r>
            <a:r>
              <a:rPr lang="kk-KZ" sz="2000" dirty="0" smtClean="0">
                <a:latin typeface="Times New Roman" pitchFamily="18" charset="0"/>
                <a:cs typeface="Times New Roman" pitchFamily="18" charset="0"/>
              </a:rPr>
              <a:t>еген жолдардағы ала сөзі қазіргі “шұбар” деген түсті білдіретін сөз емес, “жылқы”, оның ішінде “азбан” деген мағынадағы сөз (ала – алаша – алаша ат: орыстың лошадь дегені осы тіркестен шыққан деген пікірлер бар)</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Айбар</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sz="quarter" idx="1"/>
          </p:nvPr>
        </p:nvSpPr>
        <p:spPr/>
        <p:txBody>
          <a:bodyPr>
            <a:normAutofit fontScale="70000" lnSpcReduction="20000"/>
          </a:bodyPr>
          <a:lstStyle/>
          <a:p>
            <a:pPr marL="319088" indent="400050" algn="just">
              <a:buNone/>
            </a:pPr>
            <a:r>
              <a:rPr lang="kk-KZ" dirty="0" smtClean="0">
                <a:latin typeface="Times New Roman" pitchFamily="18" charset="0"/>
                <a:cs typeface="Times New Roman" pitchFamily="18" charset="0"/>
              </a:rPr>
              <a:t>	Махамбет ақын Исатайдай қолбасшының портретін бергенде:</a:t>
            </a:r>
          </a:p>
          <a:p>
            <a:pPr marL="319088" indent="400050" algn="just">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Құландай ащы дауыстым,</a:t>
            </a:r>
          </a:p>
          <a:p>
            <a:pPr marL="319088" indent="400050" algn="just">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Құлжадай айбар мүйіздім!-</a:t>
            </a:r>
          </a:p>
          <a:p>
            <a:pPr marL="319088" indent="-49213" algn="just">
              <a:buNone/>
            </a:pPr>
            <a:r>
              <a:rPr lang="kk-KZ" dirty="0" smtClean="0">
                <a:latin typeface="Times New Roman" pitchFamily="18" charset="0"/>
                <a:cs typeface="Times New Roman" pitchFamily="18" charset="0"/>
              </a:rPr>
              <a:t>д</a:t>
            </a:r>
            <a:r>
              <a:rPr lang="kk-KZ" dirty="0" smtClean="0">
                <a:latin typeface="Times New Roman" pitchFamily="18" charset="0"/>
                <a:cs typeface="Times New Roman" pitchFamily="18" charset="0"/>
              </a:rPr>
              <a:t>ейді. Мұндағы айбар сөзі қазірде айбат, айбын, ызбар сөздеріне мағыналас деп танылады. Бәрінде де “қорқытатын, сұс көрсететін” деген мән бар. Тегі, бұл сөздер мәндес болғанмен, олардың поэтикалық образ жасаудағы салмақтары бірдей еместігі байқалады. Қырғыз тілінде айбар сөзі сұс көрсететін, таяныш-тірек ететін нәрсе мағынасында жұмсалады да, айбат сөзінен бірсыпыра ажылап тұрады. Сірә, қазақ тілінде де бұл екі сөз таза синонимдер емес, яғни мағыналары бірдей емес. Айбар бұл күнде сирегірек қолданылады. Айбар мүйіз жай ғна қорқытатын сұсты мүйіз емес, сүйсіндіре имендірер пішіндегі мүйіз. Сөйтіп, айбар – көбінесе поэтикалық образ жасауға қатысатын, сирек қолданылатын сөз.</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Айласу</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sz="quarter" idx="1"/>
          </p:nvPr>
        </p:nvSpPr>
        <p:spPr/>
        <p:txBody>
          <a:bodyPr>
            <a:normAutofit fontScale="92500" lnSpcReduction="20000"/>
          </a:bodyPr>
          <a:lstStyle/>
          <a:p>
            <a:pPr algn="just">
              <a:buNone/>
            </a:pPr>
            <a:r>
              <a:rPr lang="kk-KZ" dirty="0" smtClean="0">
                <a:latin typeface="Times New Roman" pitchFamily="18" charset="0"/>
                <a:cs typeface="Times New Roman" pitchFamily="18" charset="0"/>
              </a:rPr>
              <a:t>Шортанбай (ХІХ ғ.) ақында:</a:t>
            </a:r>
          </a:p>
          <a:p>
            <a:pPr algn="just">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Ақын, шешен көрсем деп,</a:t>
            </a:r>
          </a:p>
          <a:p>
            <a:pPr algn="just">
              <a:buNone/>
            </a:pP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Айласпаңдар мендейге, - деген өлең жолдары бар. Мұндайғы айласу етістігі жалпы қолданыста, яғни әдеби тілімізде жоқ мағынасы көпшілікке түсініксіз сөз. Оны диалектолог мамандар Қостанай облысының  Жанкелді ауданында “үйлесу, ұқсау” деген мағынада жұмсалатын жергілікті сөз деп табады. Айласу сөзі тек Қостанайдың бірер ауданында ғана емес, ілгеріректе бүкіл солтүстік, Орталық Қазақстан өлкесі тұрғындарының тіліне тін болған сөз деп тануға болады.</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Айып-шамы жоқ</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85000" lnSpcReduction="20000"/>
          </a:bodyPr>
          <a:lstStyle/>
          <a:p>
            <a:pPr algn="just">
              <a:buNone/>
            </a:pPr>
            <a:r>
              <a:rPr lang="kk-KZ" dirty="0" smtClean="0">
                <a:latin typeface="Times New Roman" pitchFamily="18" charset="0"/>
                <a:cs typeface="Times New Roman" pitchFamily="18" charset="0"/>
              </a:rPr>
              <a:t>		Мұндағы айып сөзі түсінікті, ол араб сөзі болғанымен, қазақ тіліне өте ертеде еніп, мағынасы тұрақталған, туынды тұлғалар жасайтын түбір сөзге айналған. Шам түркі тілдеріне қытай тілінен енген сөз болуы керек деген болжам бар. Көне түркі тілдерінде шам сөзі жеке келіп, “дау, талас” дегенді білдірген. Сірә, тіліміздегі “ар,ұят, намыс” мағынасындағы шам сөзі және одан туындаған шамына тию, шамдану, шамкес, шамырқану сөздерінің түп негізі көне түркілерден келе жатқан шам болуы мүмкін. Бұл күнде шамына тию, шамдану сөздерінің мағынасы “ар, намыс” дегендерге қатысты деп ойлағанымызбен, ар-намысқа тиюдің </a:t>
            </a:r>
            <a:r>
              <a:rPr lang="kk-KZ" b="1" dirty="0" smtClean="0">
                <a:latin typeface="Times New Roman" pitchFamily="18" charset="0"/>
                <a:cs typeface="Times New Roman" pitchFamily="18" charset="0"/>
              </a:rPr>
              <a:t>де негізінде </a:t>
            </a:r>
            <a:r>
              <a:rPr lang="kk-KZ" dirty="0" smtClean="0">
                <a:latin typeface="Times New Roman" pitchFamily="18" charset="0"/>
                <a:cs typeface="Times New Roman" pitchFamily="18" charset="0"/>
              </a:rPr>
              <a:t>“дау-талас туғызу” ұғымы жататынын сеземіз.</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Айылын</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жимау</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sz="quarter" idx="1"/>
          </p:nvPr>
        </p:nvSpPr>
        <p:spPr/>
        <p:txBody>
          <a:bodyPr>
            <a:normAutofit fontScale="77500" lnSpcReduction="20000"/>
          </a:bodyPr>
          <a:lstStyle/>
          <a:p>
            <a:pPr indent="371475">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«Қамбар </a:t>
            </a:r>
            <a:r>
              <a:rPr lang="ru-RU" dirty="0" smtClean="0">
                <a:latin typeface="Times New Roman" pitchFamily="18" charset="0"/>
                <a:cs typeface="Times New Roman" pitchFamily="18" charset="0"/>
              </a:rPr>
              <a:t>батыр» </a:t>
            </a:r>
            <a:r>
              <a:rPr lang="ru-RU" dirty="0" err="1" smtClean="0">
                <a:latin typeface="Times New Roman" pitchFamily="18" charset="0"/>
                <a:cs typeface="Times New Roman" pitchFamily="18" charset="0"/>
              </a:rPr>
              <a:t>жырынан</a:t>
            </a:r>
            <a:r>
              <a:rPr lang="ru-RU" dirty="0" smtClean="0">
                <a:latin typeface="Times New Roman" pitchFamily="18" charset="0"/>
                <a:cs typeface="Times New Roman" pitchFamily="18" charset="0"/>
              </a:rPr>
              <a:t>:</a:t>
            </a:r>
          </a:p>
          <a:p>
            <a:pPr indent="371475">
              <a:buNone/>
            </a:pPr>
            <a:r>
              <a:rPr lang="kk-KZ" dirty="0" smtClean="0">
                <a:latin typeface="Times New Roman" pitchFamily="18" charset="0"/>
                <a:cs typeface="Times New Roman" pitchFamily="18" charset="0"/>
              </a:rPr>
              <a:t>		Шынтақтап сен мамықты</a:t>
            </a:r>
          </a:p>
          <a:p>
            <a:pPr indent="371475">
              <a:buNone/>
            </a:pPr>
            <a:r>
              <a:rPr lang="kk-KZ" dirty="0" smtClean="0">
                <a:latin typeface="Times New Roman" pitchFamily="18" charset="0"/>
                <a:cs typeface="Times New Roman" pitchFamily="18" charset="0"/>
              </a:rPr>
              <a:t>		Аяғыңды көсіліп, -</a:t>
            </a:r>
          </a:p>
          <a:p>
            <a:pPr indent="371475" algn="just">
              <a:buNone/>
            </a:pPr>
            <a:r>
              <a:rPr lang="kk-KZ" dirty="0" smtClean="0">
                <a:latin typeface="Times New Roman" pitchFamily="18" charset="0"/>
                <a:cs typeface="Times New Roman" pitchFamily="18" charset="0"/>
              </a:rPr>
              <a:t>деген өлең жолдарын оқимыз. Қазақ тілінде тек болымсыз мәнде айтылатын </a:t>
            </a:r>
            <a:r>
              <a:rPr lang="kk-KZ" dirty="0" smtClean="0">
                <a:latin typeface="Times New Roman" pitchFamily="18" charset="0"/>
                <a:cs typeface="Times New Roman" pitchFamily="18" charset="0"/>
              </a:rPr>
              <a:t>“айылын жимады” </a:t>
            </a:r>
            <a:r>
              <a:rPr lang="kk-KZ" dirty="0" smtClean="0">
                <a:latin typeface="Times New Roman" pitchFamily="18" charset="0"/>
                <a:cs typeface="Times New Roman" pitchFamily="18" charset="0"/>
              </a:rPr>
              <a:t>деген тіркес бар. Сырттан қарағанда мұндағы айыл сөзі тұрман әбзелінің бірінің аты сияқты. Ал шындығында айыл –моңғол тілінде “қорқыныш, үрей” деген мәндегі сөз. Сірә, бұл өте көне тіркес болу керек. Мұндағы айыл сөзі бір кезде түркі-моңғол тілдеріне ортақ сөз болып “үрейін жимау”, яғни “қорықпау, жасқанбау” мағынасын беретін тіркес ретінде қалыптасқан болар. Бұл сияқты құрамында түркі-моңғол тілдеріне ортақ сөздер сақталып қалған, “еншісі бөлінбеген” сірі тіркестер қазақ тілінде аз кездеспейді.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2910" y="1571612"/>
            <a:ext cx="7858180" cy="4770537"/>
          </a:xfrm>
          <a:prstGeom prst="rect">
            <a:avLst/>
          </a:prstGeom>
          <a:noFill/>
        </p:spPr>
        <p:txBody>
          <a:bodyPr wrap="square" rtlCol="0">
            <a:spAutoFit/>
          </a:bodyPr>
          <a:lstStyle/>
          <a:p>
            <a:r>
              <a:rPr lang="kk-KZ" sz="1600" dirty="0" smtClean="0">
                <a:latin typeface="Times New Roman" pitchFamily="18" charset="0"/>
                <a:cs typeface="Times New Roman" pitchFamily="18" charset="0"/>
              </a:rPr>
              <a:t>	Байсал сөзі қазіргі әдеби тілімізде жеке тқрып көп қолданылмайды. Ол не байсалды деген туынды сөз түрінде, не байсал табу, бойы байсал тарту деген тіркес түрінде келеді. Байсалды сөзі “сабырлы, ұстанымды, байыпты” деген сын есім мағынасында көбінесе адамға байланысты айтылады. Ал бұл сөздің қазақ тіліндегі </a:t>
            </a:r>
            <a:r>
              <a:rPr lang="kk-KZ" sz="1600" dirty="0" smtClean="0">
                <a:latin typeface="Times New Roman" pitchFamily="18" charset="0"/>
                <a:cs typeface="Times New Roman" pitchFamily="18" charset="0"/>
              </a:rPr>
              <a:t>ертеректегі </a:t>
            </a:r>
            <a:r>
              <a:rPr lang="kk-KZ" sz="1600" dirty="0" smtClean="0">
                <a:latin typeface="Times New Roman" pitchFamily="18" charset="0"/>
                <a:cs typeface="Times New Roman" pitchFamily="18" charset="0"/>
              </a:rPr>
              <a:t>мағынасы адамға қатысты “сабыр” дегеннен гөрі, жалпы мәндегі “тыным-тыныштық” деген екендігі байқалады. Байсал табу деген тіркестің “тынышталу, тыным табу, тыну” деген мағынасы осыған саяды. Қазақ тілінде “Көш байсалды болсын!” деген тілек сөз бар. Мұнда байсалды сөзі осы күнгідей “сабырлы, ұстамды” деген мәнде емес, “тыныш, тыныштықты” деген мағынада келген.</a:t>
            </a:r>
          </a:p>
          <a:p>
            <a:r>
              <a:rPr lang="kk-KZ" sz="1600" dirty="0" smtClean="0">
                <a:latin typeface="Times New Roman" pitchFamily="18" charset="0"/>
                <a:cs typeface="Times New Roman" pitchFamily="18" charset="0"/>
              </a:rPr>
              <a:t>	Байтөбеті маңқылдап,</a:t>
            </a:r>
          </a:p>
          <a:p>
            <a:r>
              <a:rPr lang="kk-KZ" sz="1600" dirty="0" smtClean="0">
                <a:latin typeface="Times New Roman" pitchFamily="18" charset="0"/>
                <a:cs typeface="Times New Roman" pitchFamily="18" charset="0"/>
              </a:rPr>
              <a:t>	Байсал тауып үрген жер...</a:t>
            </a:r>
          </a:p>
          <a:p>
            <a:r>
              <a:rPr lang="kk-KZ" sz="1600" dirty="0" smtClean="0">
                <a:latin typeface="Times New Roman" pitchFamily="18" charset="0"/>
                <a:cs typeface="Times New Roman" pitchFamily="18" charset="0"/>
              </a:rPr>
              <a:t>	Көштің байсал тапқаны – </a:t>
            </a:r>
          </a:p>
          <a:p>
            <a:r>
              <a:rPr lang="kk-KZ" sz="1600" dirty="0" smtClean="0">
                <a:latin typeface="Times New Roman" pitchFamily="18" charset="0"/>
                <a:cs typeface="Times New Roman" pitchFamily="18" charset="0"/>
              </a:rPr>
              <a:t>	Көкорайға қонғаны.</a:t>
            </a:r>
          </a:p>
          <a:p>
            <a:r>
              <a:rPr lang="kk-KZ" sz="1600" dirty="0" smtClean="0">
                <a:latin typeface="Times New Roman" pitchFamily="18" charset="0"/>
                <a:cs typeface="Times New Roman" pitchFamily="18" charset="0"/>
              </a:rPr>
              <a:t>	Даудың байсал тапқаны – </a:t>
            </a:r>
          </a:p>
          <a:p>
            <a:r>
              <a:rPr lang="kk-KZ" sz="1600" dirty="0" smtClean="0">
                <a:latin typeface="Times New Roman" pitchFamily="18" charset="0"/>
                <a:cs typeface="Times New Roman" pitchFamily="18" charset="0"/>
              </a:rPr>
              <a:t>	Төрешіге барғаны (С.Сейфуллин </a:t>
            </a:r>
            <a:r>
              <a:rPr lang="en-US" sz="1600" dirty="0" smtClean="0">
                <a:latin typeface="Times New Roman" pitchFamily="18" charset="0"/>
                <a:cs typeface="Times New Roman" pitchFamily="18" charset="0"/>
              </a:rPr>
              <a:t>V</a:t>
            </a:r>
            <a:r>
              <a:rPr lang="kk-KZ" sz="1600" dirty="0" smtClean="0">
                <a:latin typeface="Times New Roman" pitchFamily="18" charset="0"/>
                <a:cs typeface="Times New Roman" pitchFamily="18" charset="0"/>
              </a:rPr>
              <a:t>І, 53), - </a:t>
            </a:r>
          </a:p>
          <a:p>
            <a:r>
              <a:rPr lang="kk-KZ" sz="1600" dirty="0" smtClean="0">
                <a:latin typeface="Times New Roman" pitchFamily="18" charset="0"/>
                <a:cs typeface="Times New Roman" pitchFamily="18" charset="0"/>
              </a:rPr>
              <a:t>д</a:t>
            </a:r>
            <a:r>
              <a:rPr lang="kk-KZ" sz="1600" dirty="0" smtClean="0">
                <a:latin typeface="Times New Roman" pitchFamily="18" charset="0"/>
                <a:cs typeface="Times New Roman" pitchFamily="18" charset="0"/>
              </a:rPr>
              <a:t>еген </a:t>
            </a:r>
            <a:r>
              <a:rPr lang="kk-KZ" sz="1600" dirty="0" smtClean="0">
                <a:latin typeface="Times New Roman" pitchFamily="18" charset="0"/>
                <a:cs typeface="Times New Roman" pitchFamily="18" charset="0"/>
              </a:rPr>
              <a:t>ескі нақыл сөздерде байсал табу фразасы “тыным табу, орналасу, шешілу” дегенді аңғартады. Бұхар жыраудың: Байсалды үйге түсіңіз дегендегі байсал сөзі де “тыныш, ұрыс-керіссіз” деген мәнде. Демек, байсалды, байсал табы сөздері бұрынырақ қазіргіден өзгешелеу </a:t>
            </a:r>
            <a:r>
              <a:rPr lang="kk-KZ" sz="1600" dirty="0" smtClean="0">
                <a:latin typeface="Times New Roman" pitchFamily="18" charset="0"/>
                <a:cs typeface="Times New Roman" pitchFamily="18" charset="0"/>
              </a:rPr>
              <a:t>мәнінде </a:t>
            </a:r>
            <a:r>
              <a:rPr lang="kk-KZ" sz="1600" dirty="0" smtClean="0">
                <a:latin typeface="Times New Roman" pitchFamily="18" charset="0"/>
                <a:cs typeface="Times New Roman" pitchFamily="18" charset="0"/>
              </a:rPr>
              <a:t>де жұмсалған.</a:t>
            </a:r>
            <a:endParaRPr lang="ru-RU" sz="1600" dirty="0">
              <a:latin typeface="Times New Roman" pitchFamily="18" charset="0"/>
              <a:cs typeface="Times New Roman" pitchFamily="18" charset="0"/>
            </a:endParaRPr>
          </a:p>
        </p:txBody>
      </p:sp>
      <p:sp>
        <p:nvSpPr>
          <p:cNvPr id="4" name="Прямоугольник 3"/>
          <p:cNvSpPr/>
          <p:nvPr/>
        </p:nvSpPr>
        <p:spPr>
          <a:xfrm>
            <a:off x="2000232" y="428604"/>
            <a:ext cx="5223225" cy="523220"/>
          </a:xfrm>
          <a:prstGeom prst="rect">
            <a:avLst/>
          </a:prstGeom>
        </p:spPr>
        <p:txBody>
          <a:bodyPr wrap="none">
            <a:spAutoFit/>
          </a:bodyPr>
          <a:lstStyle/>
          <a:p>
            <a:r>
              <a:rPr lang="kk-K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Байсалды. Байсал табу</a:t>
            </a: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348</TotalTime>
  <Words>232</Words>
  <PresentationFormat>Экран (4:3)</PresentationFormat>
  <Paragraphs>61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Обычная</vt:lpstr>
      <vt:lpstr>Дәстүрлі ұғымдардың уәжділігі. Академик Р.Сыздықтың «Сөз сыры» еңбегі бойынша талдау жасау </vt:lpstr>
      <vt:lpstr>Слайд 2</vt:lpstr>
      <vt:lpstr>Слайд 3</vt:lpstr>
      <vt:lpstr>Алғы сөзден</vt:lpstr>
      <vt:lpstr>Айбар</vt:lpstr>
      <vt:lpstr>Айласу</vt:lpstr>
      <vt:lpstr>Айып-шамы жоқ</vt:lpstr>
      <vt:lpstr>Айылын жимау </vt:lpstr>
      <vt:lpstr>Слайд 9</vt:lpstr>
      <vt:lpstr>Бұршақ</vt:lpstr>
      <vt:lpstr>Дат (дәт)</vt:lpstr>
      <vt:lpstr>Арық-тұрақ, Арық-тұрық</vt:lpstr>
      <vt:lpstr>Жылы: Жылы-жұмсақ</vt:lpstr>
      <vt:lpstr>Өле тойды </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Дәстүрлі ұғымдардың уәжділігі. Академик Р.Сыздықтың «Сөз сыры» еңбегі бойынша талдау жасау </dc:title>
  <dc:creator>user</dc:creator>
  <cp:lastModifiedBy>user</cp:lastModifiedBy>
  <cp:revision>7</cp:revision>
  <dcterms:created xsi:type="dcterms:W3CDTF">2020-10-10T13:40:21Z</dcterms:created>
  <dcterms:modified xsi:type="dcterms:W3CDTF">2020-10-10T23:04:05Z</dcterms:modified>
</cp:coreProperties>
</file>